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96" y="-4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9DB2947E-C19A-47BB-A507-32F040A2B42B}"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DB2947E-C19A-47BB-A507-32F040A2B42B}"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DB2947E-C19A-47BB-A507-32F040A2B42B}"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DB2947E-C19A-47BB-A507-32F040A2B42B}"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9DB2947E-C19A-47BB-A507-32F040A2B42B}" type="datetimeFigureOut">
              <a:rPr lang="nl-NL" smtClean="0"/>
              <a:t>11-12-2014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9DB2947E-C19A-47BB-A507-32F040A2B42B}" type="datetimeFigureOut">
              <a:rPr lang="nl-NL" smtClean="0"/>
              <a:t>11-12-2014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9DB2947E-C19A-47BB-A507-32F040A2B42B}" type="datetimeFigureOut">
              <a:rPr lang="nl-NL" smtClean="0"/>
              <a:t>11-12-2014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9DB2947E-C19A-47BB-A507-32F040A2B42B}" type="datetimeFigureOut">
              <a:rPr lang="nl-NL" smtClean="0"/>
              <a:t>11-12-2014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DB2947E-C19A-47BB-A507-32F040A2B42B}" type="datetimeFigureOut">
              <a:rPr lang="nl-NL" smtClean="0"/>
              <a:t>11-12-2014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DB2947E-C19A-47BB-A507-32F040A2B42B}" type="datetimeFigureOut">
              <a:rPr lang="nl-NL" smtClean="0"/>
              <a:t>11-12-2014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DB2947E-C19A-47BB-A507-32F040A2B42B}" type="datetimeFigureOut">
              <a:rPr lang="nl-NL" smtClean="0"/>
              <a:t>11-12-2014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DAA9A69-4929-4C0C-88C7-B74018443346}"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5400000" scaled="0"/>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B2947E-C19A-47BB-A507-32F040A2B42B}" type="datetimeFigureOut">
              <a:rPr lang="nl-NL" smtClean="0"/>
              <a:t>11-12-2014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AA9A69-4929-4C0C-88C7-B74018443346}"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bioplek.org/animaties/afweer/macrofagenx.html" TargetMode="External"/><Relationship Id="rId2" Type="http://schemas.openxmlformats.org/officeDocument/2006/relationships/hyperlink" Target="http://www.bioplek.org/animaties/afweer/macrofagen.html" TargetMode="External"/><Relationship Id="rId1" Type="http://schemas.openxmlformats.org/officeDocument/2006/relationships/slideLayout" Target="../slideLayouts/slideLayout2.xml"/><Relationship Id="rId4" Type="http://schemas.openxmlformats.org/officeDocument/2006/relationships/hyperlink" Target="http://www.schooltv.nl/video/fagocyten-de-hapgrage-monsters-van-het-immuunsysteem/"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TiMeTQKKQkI" TargetMode="External"/><Relationship Id="rId2" Type="http://schemas.openxmlformats.org/officeDocument/2006/relationships/hyperlink" Target="https://www.youtube.com/watch?v=Pm5J-Us_rv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normAutofit/>
          </a:bodyPr>
          <a:lstStyle/>
          <a:p>
            <a:r>
              <a:rPr lang="nl-NL" sz="3200" b="1" dirty="0" smtClean="0"/>
              <a:t>21.3  Eerste afweerlinie 1</a:t>
            </a:r>
            <a:endParaRPr lang="nl-NL" sz="3200" dirty="0"/>
          </a:p>
        </p:txBody>
      </p:sp>
      <p:sp>
        <p:nvSpPr>
          <p:cNvPr id="3" name="Tijdelijke aanduiding voor inhoud 2"/>
          <p:cNvSpPr>
            <a:spLocks noGrp="1"/>
          </p:cNvSpPr>
          <p:nvPr>
            <p:ph idx="1"/>
          </p:nvPr>
        </p:nvSpPr>
        <p:spPr>
          <a:xfrm>
            <a:off x="457200" y="980728"/>
            <a:ext cx="8229600" cy="5688632"/>
          </a:xfrm>
        </p:spPr>
        <p:txBody>
          <a:bodyPr>
            <a:normAutofit fontScale="92500" lnSpcReduction="10000"/>
          </a:bodyPr>
          <a:lstStyle/>
          <a:p>
            <a:r>
              <a:rPr lang="nl-NL" dirty="0" smtClean="0"/>
              <a:t>Allereerst moet een ziekteverwekker het lichaamsoppervlak passeren. Dit is het dekweefsel dat zowel de buitenkant van je lichaam (huid) als de lichaamsholten (slijmvliezen van darmkanaal, vagina en luchtwegen) bekleedt. Het dekweefsel vormt een barrière door een zekere ondoordringbaarheid, een vloeistofstroom die naar het externe milieu is gericht of stoffen die bacteriegroei tegenhouden. Veel ongewenste ziekteverwekkers worden erdoor tegengehouden. Deze eerste afweerlinie aan de buitenkant van het lichaam wordt </a:t>
            </a:r>
            <a:r>
              <a:rPr lang="nl-NL" b="1" dirty="0" smtClean="0"/>
              <a:t>externe niet-specifieke afweer </a:t>
            </a:r>
            <a:r>
              <a:rPr lang="nl-NL" dirty="0" smtClean="0"/>
              <a:t>genoemd</a:t>
            </a:r>
            <a:endParaRPr lang="nl-N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21.4. De tweede afweerlinie 4</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000" dirty="0" smtClean="0"/>
              <a:t>Bij de tweede afweerlinie spelen de granulocyten, de </a:t>
            </a:r>
            <a:r>
              <a:rPr lang="nl-NL" sz="2000" dirty="0" err="1" smtClean="0"/>
              <a:t>monocyten</a:t>
            </a:r>
            <a:r>
              <a:rPr lang="nl-NL" sz="2000" dirty="0" smtClean="0"/>
              <a:t> (en macrofagen) en de '</a:t>
            </a:r>
            <a:r>
              <a:rPr lang="nl-NL" sz="2000" dirty="0" err="1" smtClean="0"/>
              <a:t>natural</a:t>
            </a:r>
            <a:r>
              <a:rPr lang="nl-NL" sz="2000" dirty="0" smtClean="0"/>
              <a:t> killer' cellen een belangrijke rol. De lymfocyten regelen de specifieke afweer (derde afweerlinie)</a:t>
            </a:r>
          </a:p>
          <a:p>
            <a:endParaRPr lang="nl-NL" sz="2400" dirty="0"/>
          </a:p>
        </p:txBody>
      </p:sp>
      <p:pic>
        <p:nvPicPr>
          <p:cNvPr id="4" name="Afbeelding 3" descr="leukocyten overzicht.jpg"/>
          <p:cNvPicPr>
            <a:picLocks noChangeAspect="1"/>
          </p:cNvPicPr>
          <p:nvPr/>
        </p:nvPicPr>
        <p:blipFill>
          <a:blip r:embed="rId2" cstate="print"/>
          <a:stretch>
            <a:fillRect/>
          </a:stretch>
        </p:blipFill>
        <p:spPr>
          <a:xfrm>
            <a:off x="683568" y="1916832"/>
            <a:ext cx="7848872" cy="4941168"/>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21.4.1. Fagocyten en </a:t>
            </a:r>
            <a:r>
              <a:rPr lang="nl-NL" sz="3200" b="1" dirty="0" err="1" smtClean="0"/>
              <a:t>natural</a:t>
            </a:r>
            <a:r>
              <a:rPr lang="nl-NL" sz="3200" b="1" dirty="0" smtClean="0"/>
              <a:t> killer cellen</a:t>
            </a:r>
            <a:endParaRPr lang="nl-NL" sz="3200"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400" b="1" dirty="0" smtClean="0"/>
              <a:t>Granulocyten</a:t>
            </a:r>
            <a:r>
              <a:rPr lang="nl-NL" sz="2400" dirty="0" smtClean="0"/>
              <a:t> en </a:t>
            </a:r>
            <a:r>
              <a:rPr lang="nl-NL" sz="2400" b="1" dirty="0" err="1" smtClean="0"/>
              <a:t>monocyten</a:t>
            </a:r>
            <a:r>
              <a:rPr lang="nl-NL" sz="2400" dirty="0" smtClean="0"/>
              <a:t> kunnen </a:t>
            </a:r>
            <a:r>
              <a:rPr lang="nl-NL" sz="2400" dirty="0" err="1" smtClean="0"/>
              <a:t>amoeboïde</a:t>
            </a:r>
            <a:r>
              <a:rPr lang="nl-NL" sz="2400" dirty="0" smtClean="0"/>
              <a:t> bewegingen maken en van vorm veranderen. Hierdoor kunnen ze het bloedvat verlaten op de geïnfecteerde plek. </a:t>
            </a:r>
            <a:r>
              <a:rPr lang="nl-NL" sz="2400" dirty="0" err="1" smtClean="0"/>
              <a:t>Monocyten</a:t>
            </a:r>
            <a:r>
              <a:rPr lang="nl-NL" sz="2400" dirty="0" smtClean="0"/>
              <a:t> worden daar </a:t>
            </a:r>
            <a:r>
              <a:rPr lang="nl-NL" sz="2400" b="1" dirty="0" smtClean="0"/>
              <a:t>macrofagen</a:t>
            </a:r>
            <a:r>
              <a:rPr lang="nl-NL" sz="2400" dirty="0" smtClean="0"/>
              <a:t>. De aanwezige bacteriën worden door granulocyten en macrofagen 'opgegeten' (fagocytose). Deze witte bloedcellen worden daarom ook wel </a:t>
            </a:r>
            <a:r>
              <a:rPr lang="nl-NL" sz="2400" b="1" dirty="0" smtClean="0"/>
              <a:t>fagocyten </a:t>
            </a:r>
            <a:r>
              <a:rPr lang="nl-NL" sz="2400" dirty="0" smtClean="0"/>
              <a:t>genoemd. Bij de fagocytose gaan de granulocyten meestal kapot. Macrofagen blijven echter ongedeerd (macrofaag betekent letterlijk 'veelvraat') en kunnen meerdere keren </a:t>
            </a:r>
            <a:r>
              <a:rPr lang="nl-NL" sz="2400" dirty="0" err="1" smtClean="0"/>
              <a:t>fagocyteren</a:t>
            </a:r>
            <a:r>
              <a:rPr lang="nl-NL" sz="2400" dirty="0" smtClean="0"/>
              <a:t>. Virussen kunnen ook worden opgegeten indien ze in het bloed zitten of tussen de weefsels. </a:t>
            </a:r>
          </a:p>
          <a:p>
            <a:r>
              <a:rPr lang="nl-NL" sz="2400" dirty="0" smtClean="0"/>
              <a:t>Bekijk de </a:t>
            </a:r>
            <a:r>
              <a:rPr lang="nl-NL" sz="2400" dirty="0" smtClean="0">
                <a:hlinkClick r:id="rId2"/>
              </a:rPr>
              <a:t>animatie</a:t>
            </a:r>
            <a:r>
              <a:rPr lang="nl-NL" sz="2400" dirty="0" smtClean="0"/>
              <a:t> op </a:t>
            </a:r>
            <a:r>
              <a:rPr lang="nl-NL" sz="2400" dirty="0" err="1" smtClean="0"/>
              <a:t>Bioplek</a:t>
            </a:r>
            <a:r>
              <a:rPr lang="nl-NL" sz="2400" dirty="0" smtClean="0"/>
              <a:t> (klik </a:t>
            </a:r>
            <a:r>
              <a:rPr lang="nl-NL" sz="2400" dirty="0" smtClean="0">
                <a:hlinkClick r:id="rId3"/>
              </a:rPr>
              <a:t>hier</a:t>
            </a:r>
            <a:r>
              <a:rPr lang="nl-NL" sz="2400" dirty="0" smtClean="0"/>
              <a:t> voor de </a:t>
            </a:r>
            <a:r>
              <a:rPr lang="nl-NL" sz="2400" dirty="0" err="1" smtClean="0"/>
              <a:t>iPad</a:t>
            </a:r>
            <a:r>
              <a:rPr lang="nl-NL" sz="2400" dirty="0" smtClean="0"/>
              <a:t>)</a:t>
            </a:r>
          </a:p>
          <a:p>
            <a:r>
              <a:rPr lang="nl-NL" sz="2400" dirty="0" smtClean="0">
                <a:hlinkClick r:id="rId4"/>
              </a:rPr>
              <a:t>http://www.schooltv.nl/video/fagocyten-de-hapgrage-monsters-van-het-immuunsysteem/</a:t>
            </a:r>
            <a:r>
              <a:rPr lang="nl-NL" sz="2400" dirty="0" smtClean="0"/>
              <a:t>     1 min. 26</a:t>
            </a:r>
            <a:endParaRPr lang="nl-NL"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normAutofit/>
          </a:bodyPr>
          <a:lstStyle/>
          <a:p>
            <a:r>
              <a:rPr lang="en-US" sz="3200" b="1" dirty="0" err="1" smtClean="0"/>
              <a:t>Fagocytose</a:t>
            </a:r>
            <a:r>
              <a:rPr lang="en-US" sz="3200" b="1" dirty="0" smtClean="0"/>
              <a:t> door </a:t>
            </a:r>
            <a:r>
              <a:rPr lang="en-US" sz="3200" b="1" dirty="0" err="1" smtClean="0"/>
              <a:t>een</a:t>
            </a:r>
            <a:r>
              <a:rPr lang="en-US" sz="3200" b="1" dirty="0" smtClean="0"/>
              <a:t> </a:t>
            </a:r>
            <a:r>
              <a:rPr lang="en-US" sz="3200" b="1" dirty="0" err="1" smtClean="0"/>
              <a:t>macrofaag</a:t>
            </a:r>
            <a:endParaRPr lang="nl-NL" sz="3200" b="1" dirty="0"/>
          </a:p>
        </p:txBody>
      </p:sp>
      <p:pic>
        <p:nvPicPr>
          <p:cNvPr id="4" name="Tijdelijke aanduiding voor inhoud 3" descr="fagocytose door een macrofaag.jpg"/>
          <p:cNvPicPr>
            <a:picLocks noGrp="1" noChangeAspect="1"/>
          </p:cNvPicPr>
          <p:nvPr>
            <p:ph idx="1"/>
          </p:nvPr>
        </p:nvPicPr>
        <p:blipFill>
          <a:blip r:embed="rId2" cstate="print"/>
          <a:stretch>
            <a:fillRect/>
          </a:stretch>
        </p:blipFill>
        <p:spPr>
          <a:xfrm>
            <a:off x="735196" y="1916832"/>
            <a:ext cx="7425825" cy="3384376"/>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en-US" sz="3200" b="1" dirty="0" err="1" smtClean="0"/>
              <a:t>Virussen</a:t>
            </a:r>
            <a:r>
              <a:rPr lang="en-US" sz="3200" b="1" dirty="0" smtClean="0"/>
              <a:t>: </a:t>
            </a:r>
            <a:r>
              <a:rPr lang="en-US" sz="3200" b="1" dirty="0" err="1" smtClean="0"/>
              <a:t>wat</a:t>
            </a:r>
            <a:r>
              <a:rPr lang="en-US" sz="3200" b="1" dirty="0" smtClean="0"/>
              <a:t> </a:t>
            </a:r>
            <a:r>
              <a:rPr lang="en-US" sz="3200" b="1" dirty="0" err="1" smtClean="0"/>
              <a:t>daarmee</a:t>
            </a:r>
            <a:r>
              <a:rPr lang="en-US" sz="3200" b="1" dirty="0" smtClean="0"/>
              <a:t> </a:t>
            </a:r>
            <a:r>
              <a:rPr lang="en-US" sz="3200" b="1" dirty="0" err="1" smtClean="0"/>
              <a:t>te</a:t>
            </a:r>
            <a:r>
              <a:rPr lang="en-US" sz="3200" b="1" dirty="0" smtClean="0"/>
              <a:t> </a:t>
            </a:r>
            <a:r>
              <a:rPr lang="en-US" sz="3200" b="1" dirty="0" err="1" smtClean="0"/>
              <a:t>doen</a:t>
            </a:r>
            <a:r>
              <a:rPr lang="en-US" sz="3200" b="1" dirty="0" smtClean="0"/>
              <a:t>?</a:t>
            </a:r>
            <a:endParaRPr lang="nl-NL" sz="3200" b="1" dirty="0"/>
          </a:p>
        </p:txBody>
      </p:sp>
      <p:sp>
        <p:nvSpPr>
          <p:cNvPr id="3" name="Tijdelijke aanduiding voor inhoud 2"/>
          <p:cNvSpPr>
            <a:spLocks noGrp="1"/>
          </p:cNvSpPr>
          <p:nvPr>
            <p:ph idx="1"/>
          </p:nvPr>
        </p:nvSpPr>
        <p:spPr>
          <a:xfrm>
            <a:off x="457200" y="980728"/>
            <a:ext cx="8229600" cy="5472608"/>
          </a:xfrm>
        </p:spPr>
        <p:txBody>
          <a:bodyPr>
            <a:normAutofit fontScale="92500" lnSpcReduction="10000"/>
          </a:bodyPr>
          <a:lstStyle/>
          <a:p>
            <a:r>
              <a:rPr lang="nl-NL" sz="2400" dirty="0" smtClean="0"/>
              <a:t>Bij een infectie met een virus, bijvoorbeeld een griepvirus, hebben de fagocyten een probleem. Virussen gaan namelijk in de lichaamscellen zitten en vermenigvuldigen zich daar. Gewone fagocyten kunnen lichaamscellen niet 'opeten'. Er zijn gelukkig speciale witte bloedcellen, de </a:t>
            </a:r>
            <a:r>
              <a:rPr lang="nl-NL" sz="2400" b="1" dirty="0" err="1" smtClean="0"/>
              <a:t>natural</a:t>
            </a:r>
            <a:r>
              <a:rPr lang="nl-NL" sz="2400" b="1" dirty="0" smtClean="0"/>
              <a:t> killer cellen</a:t>
            </a:r>
            <a:r>
              <a:rPr lang="nl-NL" sz="2400" dirty="0" smtClean="0"/>
              <a:t>, die geïnfecteerde lichaamscellen op een andere manier aanvallen. Als een virus een lichaamscel binnendringt, laat hij viruseiwitten achter aan de buitenkant van de celmembraan. </a:t>
            </a:r>
            <a:r>
              <a:rPr lang="nl-NL" sz="2400" dirty="0" err="1" smtClean="0"/>
              <a:t>Natural</a:t>
            </a:r>
            <a:r>
              <a:rPr lang="nl-NL" sz="2400" dirty="0" smtClean="0"/>
              <a:t> killer cellen kunnen deze lichaamsvreemde eiwitten opsporen en vallen daarna de cel aan. Ze maken contact met het andere celmembraan en scheiden membraandoorborende stoffen en agressieve enzymen af. De met virussen besmette cel raakt ‘lek’ en de enzymen dringen binnen. Deze enzymen maken de cel van binnen kapot. De cel gaat dood, waardoor de virussen zich niet meer kunnen vermenigvuldigen. Naturel killer cellen kunnen ook andere lichaamscellen die afwijkend zijn (bijvoorbeeld tumorcellen) op deze manier vernietigen.</a:t>
            </a:r>
            <a:endParaRPr lang="nl-NL"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en-US" sz="3200" b="1" dirty="0" smtClean="0"/>
              <a:t>Natural killer-</a:t>
            </a:r>
            <a:r>
              <a:rPr lang="en-US" sz="3200" b="1" dirty="0" err="1" smtClean="0"/>
              <a:t>cellen</a:t>
            </a:r>
            <a:r>
              <a:rPr lang="en-US" sz="3200" b="1" dirty="0" smtClean="0"/>
              <a:t>  </a:t>
            </a:r>
            <a:r>
              <a:rPr lang="en-US" sz="3200" b="1" dirty="0" err="1" smtClean="0"/>
              <a:t>schematisch</a:t>
            </a:r>
            <a:endParaRPr lang="nl-NL" sz="3200" b="1"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400" i="1" dirty="0" err="1" smtClean="0"/>
              <a:t>Natural</a:t>
            </a:r>
            <a:r>
              <a:rPr lang="nl-NL" sz="2400" i="1" dirty="0" smtClean="0"/>
              <a:t> </a:t>
            </a:r>
            <a:r>
              <a:rPr lang="nl-NL" sz="2400" i="1" dirty="0" err="1" smtClean="0"/>
              <a:t>killer-cellen</a:t>
            </a:r>
            <a:r>
              <a:rPr lang="nl-NL" sz="2400" i="1" dirty="0" smtClean="0"/>
              <a:t> in actie:  1 x klikken</a:t>
            </a:r>
          </a:p>
          <a:p>
            <a:endParaRPr lang="en-US" sz="2400" i="1" dirty="0" smtClean="0"/>
          </a:p>
          <a:p>
            <a:endParaRPr lang="nl-NL" sz="2400" dirty="0"/>
          </a:p>
        </p:txBody>
      </p:sp>
      <p:pic>
        <p:nvPicPr>
          <p:cNvPr id="4" name="Afbeelding 3" descr="natural killercellen.jpg"/>
          <p:cNvPicPr>
            <a:picLocks noChangeAspect="1"/>
          </p:cNvPicPr>
          <p:nvPr/>
        </p:nvPicPr>
        <p:blipFill>
          <a:blip r:embed="rId2" cstate="print"/>
          <a:stretch>
            <a:fillRect/>
          </a:stretch>
        </p:blipFill>
        <p:spPr>
          <a:xfrm>
            <a:off x="899592" y="0"/>
            <a:ext cx="7416824" cy="6858000"/>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21.4.2. Ontsteking en koorts 1</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sz="2400" dirty="0" smtClean="0"/>
              <a:t>Stel dat een nagel van de kat in je huid blijft steken. Er ontstaat een wondje waardoor bacteriën binnendringen. Deze moeten opgeruimd worden</a:t>
            </a:r>
          </a:p>
          <a:p>
            <a:endParaRPr lang="en-US" sz="2400" dirty="0" smtClean="0"/>
          </a:p>
          <a:p>
            <a:endParaRPr lang="nl-NL" sz="2400" dirty="0"/>
          </a:p>
        </p:txBody>
      </p:sp>
      <p:pic>
        <p:nvPicPr>
          <p:cNvPr id="4" name="Afbeelding 3" descr="wondgenezing.jpg"/>
          <p:cNvPicPr>
            <a:picLocks noChangeAspect="1"/>
          </p:cNvPicPr>
          <p:nvPr/>
        </p:nvPicPr>
        <p:blipFill>
          <a:blip r:embed="rId2" cstate="print"/>
          <a:stretch>
            <a:fillRect/>
          </a:stretch>
        </p:blipFill>
        <p:spPr>
          <a:xfrm>
            <a:off x="871152" y="2348880"/>
            <a:ext cx="7497303" cy="36004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21.4.2. Ontsteking en koorts 2</a:t>
            </a:r>
            <a:endParaRPr lang="nl-NL" sz="3200"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400" dirty="0" smtClean="0"/>
              <a:t>De eerste opruimers zijn granulocyten en </a:t>
            </a:r>
            <a:r>
              <a:rPr lang="nl-NL" sz="2400" dirty="0" err="1" smtClean="0"/>
              <a:t>monocyten</a:t>
            </a:r>
            <a:r>
              <a:rPr lang="nl-NL" sz="2400" dirty="0" smtClean="0"/>
              <a:t> (of macrofagen). Deze witte bloedcellen worden gelokt door signaalmoleculen die de beschadigde cellen van de huid afgeven. Dit verschijnsel heet </a:t>
            </a:r>
            <a:r>
              <a:rPr lang="nl-NL" sz="2400" b="1" dirty="0" err="1" smtClean="0"/>
              <a:t>chemotaxis</a:t>
            </a:r>
            <a:r>
              <a:rPr lang="nl-NL" sz="2400" dirty="0" smtClean="0"/>
              <a:t>. </a:t>
            </a:r>
          </a:p>
          <a:p>
            <a:r>
              <a:rPr lang="nl-NL" sz="2400" dirty="0" smtClean="0"/>
              <a:t>De beschadigde huidcellen geven naast de genoemde signaalmoleculen ook bloedvatverwijdende moleculen, zoals het weefselhormoon </a:t>
            </a:r>
            <a:r>
              <a:rPr lang="nl-NL" sz="2400" b="1" dirty="0" smtClean="0"/>
              <a:t>histamine</a:t>
            </a:r>
            <a:r>
              <a:rPr lang="nl-NL" sz="2400" dirty="0" smtClean="0"/>
              <a:t> af. De bloedvaten verwijden zich en de doorbloeding van de beschadigde plek neemt toe. Hierdoor wordt je huid op de geprikte plek rood en zwelt hij op. </a:t>
            </a:r>
          </a:p>
          <a:p>
            <a:r>
              <a:rPr lang="nl-NL" sz="2400" dirty="0" smtClean="0"/>
              <a:t>Het mechanisme van </a:t>
            </a:r>
            <a:r>
              <a:rPr lang="nl-NL" sz="2400" dirty="0" err="1" smtClean="0"/>
              <a:t>chemotaxis</a:t>
            </a:r>
            <a:r>
              <a:rPr lang="nl-NL" sz="2400" dirty="0" smtClean="0"/>
              <a:t> en bloedvatverwijding samen noem je een </a:t>
            </a:r>
            <a:r>
              <a:rPr lang="nl-NL" sz="2400" b="1" dirty="0" smtClean="0"/>
              <a:t>ontstekingsreactie</a:t>
            </a:r>
            <a:endParaRPr lang="nl-NL"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21.4.2. Ontsteking en koorts 2</a:t>
            </a:r>
            <a:endParaRPr lang="nl-NL" sz="3200" dirty="0"/>
          </a:p>
        </p:txBody>
      </p:sp>
      <p:sp>
        <p:nvSpPr>
          <p:cNvPr id="3" name="Tijdelijke aanduiding voor inhoud 2"/>
          <p:cNvSpPr>
            <a:spLocks noGrp="1"/>
          </p:cNvSpPr>
          <p:nvPr>
            <p:ph idx="1"/>
          </p:nvPr>
        </p:nvSpPr>
        <p:spPr>
          <a:xfrm>
            <a:off x="457200" y="1052736"/>
            <a:ext cx="8229600" cy="5400600"/>
          </a:xfrm>
        </p:spPr>
        <p:txBody>
          <a:bodyPr>
            <a:normAutofit lnSpcReduction="10000"/>
          </a:bodyPr>
          <a:lstStyle/>
          <a:p>
            <a:r>
              <a:rPr lang="nl-NL" sz="2400" dirty="0" smtClean="0"/>
              <a:t>Als gevolg van een infectie kun je </a:t>
            </a:r>
            <a:r>
              <a:rPr lang="nl-NL" sz="2400" b="1" dirty="0" smtClean="0"/>
              <a:t>koorts </a:t>
            </a:r>
            <a:r>
              <a:rPr lang="nl-NL" sz="2400" dirty="0" smtClean="0"/>
              <a:t>krijgen. </a:t>
            </a:r>
          </a:p>
          <a:p>
            <a:r>
              <a:rPr lang="nl-NL" sz="2400" dirty="0" smtClean="0"/>
              <a:t>Koorts is een normaal verschijnsel. </a:t>
            </a:r>
          </a:p>
          <a:p>
            <a:r>
              <a:rPr lang="nl-NL" sz="2400" dirty="0" smtClean="0"/>
              <a:t>Koorts ontstaat doordat de 'thermostaat' in de hersenstam, die normaal op een lichaamstemperatuur van 37°C ingesteld staat, verhoogd wordt naar 38 - 39°C. </a:t>
            </a:r>
          </a:p>
          <a:p>
            <a:r>
              <a:rPr lang="nl-NL" sz="2400" dirty="0" smtClean="0"/>
              <a:t>De verhoging wordt voornamelijk veroorzaakt door eiwitten die afkomstig zijn van beschadigde macrofagen. </a:t>
            </a:r>
          </a:p>
          <a:p>
            <a:r>
              <a:rPr lang="nl-NL" sz="2400" dirty="0" smtClean="0"/>
              <a:t>Koorts helpt je lichaam in het gevecht tegen de binnendringers. Bij een hogere lichaamstemperatuur verloopt de fagocytose van bacteriën sneller. </a:t>
            </a:r>
          </a:p>
          <a:p>
            <a:r>
              <a:rPr lang="nl-NL" sz="2400" dirty="0" smtClean="0"/>
              <a:t>Ook wordt de interferonproductie door cellen, die met virussen zijn geïnfecteerd, hoger.</a:t>
            </a:r>
          </a:p>
          <a:p>
            <a:r>
              <a:rPr lang="en-US" sz="2400" b="1" dirty="0" smtClean="0"/>
              <a:t>Interferon</a:t>
            </a:r>
            <a:r>
              <a:rPr lang="en-US" sz="2400" dirty="0" smtClean="0"/>
              <a:t>: </a:t>
            </a:r>
            <a:r>
              <a:rPr lang="nl-NL" sz="2400" dirty="0" smtClean="0"/>
              <a:t>een bepaald eiwit dat de nog gezonde buurcellen tegen een virus beschermt.</a:t>
            </a:r>
            <a:endParaRPr lang="nl-NL"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1143000" y="332656"/>
            <a:ext cx="6858000" cy="864097"/>
          </a:xfrm>
        </p:spPr>
        <p:txBody>
          <a:bodyPr>
            <a:normAutofit/>
          </a:bodyPr>
          <a:lstStyle/>
          <a:p>
            <a:r>
              <a:rPr lang="nl-NL" altLang="nl-NL" sz="2400" b="1" dirty="0" smtClean="0">
                <a:solidFill>
                  <a:srgbClr val="FF0000"/>
                </a:solidFill>
              </a:rPr>
              <a:t>21.3   Bescherming aan de buitenkant:  De huid</a:t>
            </a:r>
            <a:endParaRPr lang="nl-NL" altLang="nl-NL" sz="2400" dirty="0"/>
          </a:p>
        </p:txBody>
      </p:sp>
      <p:pic>
        <p:nvPicPr>
          <p:cNvPr id="3075" name="Picture 2" descr="F:\DATA\4A\4A7 FOTO'S BESCHERMING\P1040753.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a:xfrm>
            <a:off x="1259632" y="2060847"/>
            <a:ext cx="6624736" cy="4601209"/>
          </a:xfrm>
          <a:noFill/>
          <a:extLst>
            <a:ext uri="{909E8E84-426E-40DD-AFC4-6F175D3DCCD1}">
              <a14:hiddenFill xmlns:a14="http://schemas.microsoft.com/office/drawing/2010/main" xmlns="">
                <a:solidFill>
                  <a:schemeClr val="accent1"/>
                </a:solidFill>
              </a14:hiddenFill>
            </a:ext>
          </a:extLst>
        </p:spPr>
      </p:pic>
    </p:spTree>
    <p:extLst>
      <p:ext uri="{BB962C8B-B14F-4D97-AF65-F5344CB8AC3E}">
        <p14:creationId xmlns:p14="http://schemas.microsoft.com/office/powerpoint/2010/main" xmlns="" val="1662477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21.3  Eerste afweerlinie 2</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en-US" sz="2400" dirty="0" err="1" smtClean="0"/>
              <a:t>Vakantie</a:t>
            </a:r>
            <a:r>
              <a:rPr lang="en-US" sz="2400" dirty="0" smtClean="0"/>
              <a:t>:  </a:t>
            </a:r>
            <a:r>
              <a:rPr lang="en-US" sz="2400" dirty="0" err="1" smtClean="0"/>
              <a:t>diarree</a:t>
            </a:r>
            <a:r>
              <a:rPr lang="en-US" sz="2400" dirty="0" smtClean="0"/>
              <a:t>:  </a:t>
            </a:r>
            <a:r>
              <a:rPr lang="en-US" sz="2400" dirty="0" err="1" smtClean="0"/>
              <a:t>ziekteverwekkende</a:t>
            </a:r>
            <a:r>
              <a:rPr lang="en-US" sz="2400" dirty="0" smtClean="0"/>
              <a:t> </a:t>
            </a:r>
            <a:r>
              <a:rPr lang="en-US" sz="2400" dirty="0" err="1" smtClean="0"/>
              <a:t>bacteriën</a:t>
            </a:r>
            <a:r>
              <a:rPr lang="en-US" sz="2400" dirty="0" smtClean="0"/>
              <a:t> </a:t>
            </a:r>
            <a:r>
              <a:rPr lang="en-US" sz="2400" dirty="0" err="1" smtClean="0"/>
              <a:t>binnen</a:t>
            </a:r>
            <a:r>
              <a:rPr lang="en-US" sz="2400" dirty="0" smtClean="0"/>
              <a:t> </a:t>
            </a:r>
            <a:r>
              <a:rPr lang="en-US" sz="2400" dirty="0" err="1" smtClean="0"/>
              <a:t>gekregen</a:t>
            </a:r>
            <a:r>
              <a:rPr lang="en-US" sz="2400" dirty="0" smtClean="0"/>
              <a:t>:  via  </a:t>
            </a:r>
            <a:r>
              <a:rPr lang="en-US" sz="2400" dirty="0" err="1" smtClean="0"/>
              <a:t>besmet</a:t>
            </a:r>
            <a:r>
              <a:rPr lang="en-US" sz="2400" dirty="0" smtClean="0"/>
              <a:t> </a:t>
            </a:r>
            <a:r>
              <a:rPr lang="en-US" sz="2400" dirty="0" err="1" smtClean="0"/>
              <a:t>voedsel</a:t>
            </a:r>
            <a:r>
              <a:rPr lang="en-US" sz="2400" dirty="0" smtClean="0"/>
              <a:t>  en/of </a:t>
            </a:r>
            <a:r>
              <a:rPr lang="en-US" sz="2400" dirty="0" err="1" smtClean="0"/>
              <a:t>besmet</a:t>
            </a:r>
            <a:r>
              <a:rPr lang="en-US" sz="2400" dirty="0" smtClean="0"/>
              <a:t> </a:t>
            </a:r>
            <a:r>
              <a:rPr lang="en-US" sz="2400" dirty="0" err="1" smtClean="0"/>
              <a:t>drinkwater</a:t>
            </a:r>
            <a:endParaRPr lang="en-US" sz="2400" dirty="0" smtClean="0"/>
          </a:p>
          <a:p>
            <a:r>
              <a:rPr lang="en-US" sz="2400" dirty="0" err="1" smtClean="0"/>
              <a:t>Bacteriën</a:t>
            </a:r>
            <a:r>
              <a:rPr lang="en-US" sz="2400" dirty="0" smtClean="0"/>
              <a:t> </a:t>
            </a:r>
            <a:r>
              <a:rPr lang="en-US" sz="2400" dirty="0" err="1" smtClean="0"/>
              <a:t>nestelen</a:t>
            </a:r>
            <a:r>
              <a:rPr lang="en-US" sz="2400" dirty="0" smtClean="0"/>
              <a:t> </a:t>
            </a:r>
            <a:r>
              <a:rPr lang="en-US" sz="2400" dirty="0" err="1" smtClean="0"/>
              <a:t>zich</a:t>
            </a:r>
            <a:r>
              <a:rPr lang="en-US" sz="2400" dirty="0" smtClean="0"/>
              <a:t> in </a:t>
            </a:r>
            <a:r>
              <a:rPr lang="en-US" sz="2400" dirty="0" err="1" smtClean="0"/>
              <a:t>weefsel</a:t>
            </a:r>
            <a:r>
              <a:rPr lang="en-US" sz="2400" dirty="0" smtClean="0"/>
              <a:t> </a:t>
            </a:r>
            <a:r>
              <a:rPr lang="en-US" sz="2400" dirty="0" err="1" smtClean="0"/>
              <a:t>dikke</a:t>
            </a:r>
            <a:r>
              <a:rPr lang="en-US" sz="2400" dirty="0" smtClean="0"/>
              <a:t> </a:t>
            </a:r>
            <a:r>
              <a:rPr lang="en-US" sz="2400" dirty="0" err="1" smtClean="0"/>
              <a:t>darm</a:t>
            </a:r>
            <a:endParaRPr lang="en-US" sz="2400" dirty="0" smtClean="0"/>
          </a:p>
          <a:p>
            <a:r>
              <a:rPr lang="en-US" sz="2400" dirty="0" err="1" smtClean="0"/>
              <a:t>Maken</a:t>
            </a:r>
            <a:r>
              <a:rPr lang="en-US" sz="2400" dirty="0" smtClean="0"/>
              <a:t> </a:t>
            </a:r>
            <a:r>
              <a:rPr lang="en-US" sz="2400" dirty="0" err="1" smtClean="0"/>
              <a:t>daar</a:t>
            </a:r>
            <a:r>
              <a:rPr lang="en-US" sz="2400" dirty="0" smtClean="0"/>
              <a:t> </a:t>
            </a:r>
            <a:r>
              <a:rPr lang="en-US" sz="2400" dirty="0" err="1" smtClean="0"/>
              <a:t>toxische</a:t>
            </a:r>
            <a:r>
              <a:rPr lang="en-US" sz="2400" dirty="0" smtClean="0"/>
              <a:t> </a:t>
            </a:r>
            <a:r>
              <a:rPr lang="en-US" sz="2400" dirty="0" err="1" smtClean="0"/>
              <a:t>stoffen</a:t>
            </a:r>
            <a:r>
              <a:rPr lang="en-US" sz="2400" dirty="0" smtClean="0"/>
              <a:t> </a:t>
            </a:r>
            <a:r>
              <a:rPr lang="en-US" sz="2400" dirty="0" err="1" smtClean="0"/>
              <a:t>aan</a:t>
            </a:r>
            <a:r>
              <a:rPr lang="en-US" sz="2400" dirty="0" smtClean="0"/>
              <a:t> (</a:t>
            </a:r>
            <a:r>
              <a:rPr lang="en-US" sz="2400" dirty="0" err="1" smtClean="0"/>
              <a:t>eiwitten</a:t>
            </a:r>
            <a:r>
              <a:rPr lang="en-US" sz="2400" dirty="0" smtClean="0"/>
              <a:t>) die </a:t>
            </a:r>
            <a:r>
              <a:rPr lang="en-US" sz="2400" dirty="0" err="1" smtClean="0"/>
              <a:t>wateropname</a:t>
            </a:r>
            <a:r>
              <a:rPr lang="en-US" sz="2400" dirty="0" smtClean="0"/>
              <a:t> in de </a:t>
            </a:r>
            <a:r>
              <a:rPr lang="en-US" sz="2400" dirty="0" err="1" smtClean="0"/>
              <a:t>darm</a:t>
            </a:r>
            <a:r>
              <a:rPr lang="en-US" sz="2400" dirty="0" smtClean="0"/>
              <a:t> </a:t>
            </a:r>
            <a:r>
              <a:rPr lang="en-US" sz="2400" dirty="0" err="1" smtClean="0"/>
              <a:t>verstoren</a:t>
            </a:r>
            <a:endParaRPr lang="en-US" sz="2400" dirty="0" smtClean="0"/>
          </a:p>
          <a:p>
            <a:r>
              <a:rPr lang="en-US" sz="2400" dirty="0" err="1" smtClean="0"/>
              <a:t>Gevolg</a:t>
            </a:r>
            <a:r>
              <a:rPr lang="en-US" sz="2400" dirty="0" smtClean="0"/>
              <a:t>: </a:t>
            </a:r>
            <a:r>
              <a:rPr lang="en-US" sz="2400" dirty="0" err="1" smtClean="0"/>
              <a:t>waterige</a:t>
            </a:r>
            <a:r>
              <a:rPr lang="en-US" sz="2400" dirty="0" smtClean="0"/>
              <a:t> </a:t>
            </a:r>
            <a:r>
              <a:rPr lang="en-US" sz="2400" dirty="0" err="1" smtClean="0"/>
              <a:t>ontlasting</a:t>
            </a:r>
            <a:r>
              <a:rPr lang="en-US" sz="2400" dirty="0" smtClean="0"/>
              <a:t> = </a:t>
            </a:r>
            <a:r>
              <a:rPr lang="en-US" sz="2400" dirty="0" err="1" smtClean="0"/>
              <a:t>diarree</a:t>
            </a:r>
            <a:endParaRPr lang="nl-NL"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21.3  Eerste afweerlinie 3</a:t>
            </a:r>
            <a:endParaRPr lang="nl-NL" sz="3200" dirty="0"/>
          </a:p>
        </p:txBody>
      </p:sp>
      <p:sp>
        <p:nvSpPr>
          <p:cNvPr id="3" name="Tijdelijke aanduiding voor inhoud 2"/>
          <p:cNvSpPr>
            <a:spLocks noGrp="1"/>
          </p:cNvSpPr>
          <p:nvPr>
            <p:ph idx="1"/>
          </p:nvPr>
        </p:nvSpPr>
        <p:spPr>
          <a:xfrm>
            <a:off x="457200" y="1052736"/>
            <a:ext cx="8229600" cy="5073427"/>
          </a:xfrm>
        </p:spPr>
        <p:txBody>
          <a:bodyPr>
            <a:normAutofit/>
          </a:bodyPr>
          <a:lstStyle/>
          <a:p>
            <a:r>
              <a:rPr lang="nl-NL" sz="2400" dirty="0" smtClean="0"/>
              <a:t>In de </a:t>
            </a:r>
            <a:r>
              <a:rPr lang="nl-NL" sz="2400" b="1" dirty="0" smtClean="0"/>
              <a:t>mond </a:t>
            </a:r>
            <a:r>
              <a:rPr lang="nl-NL" sz="2400" dirty="0" smtClean="0"/>
              <a:t>wordt de bacterie aangevallen door het enzym </a:t>
            </a:r>
            <a:r>
              <a:rPr lang="nl-NL" sz="2400" b="1" dirty="0" err="1" smtClean="0"/>
              <a:t>lysozym</a:t>
            </a:r>
            <a:r>
              <a:rPr lang="nl-NL" sz="2400" dirty="0" smtClean="0"/>
              <a:t> dat in het speeksel zit. </a:t>
            </a:r>
            <a:r>
              <a:rPr lang="nl-NL" sz="2400" dirty="0" err="1" smtClean="0"/>
              <a:t>Lysozym</a:t>
            </a:r>
            <a:r>
              <a:rPr lang="nl-NL" sz="2400" dirty="0" smtClean="0"/>
              <a:t> is een enzym dat de celwand van de bacterie afbreekt. </a:t>
            </a:r>
          </a:p>
          <a:p>
            <a:r>
              <a:rPr lang="nl-NL" sz="2400" dirty="0" smtClean="0"/>
              <a:t>Als de bacterie de mondholte overleeft, komt het in de </a:t>
            </a:r>
            <a:r>
              <a:rPr lang="nl-NL" sz="2400" b="1" dirty="0" smtClean="0"/>
              <a:t>keelholte</a:t>
            </a:r>
            <a:r>
              <a:rPr lang="nl-NL" sz="2400" dirty="0" smtClean="0"/>
              <a:t> terecht. In het dekweefsel van de keelholte liggen slijmproducerende cellen die slijm afgeven. Dit slijm bevat ook </a:t>
            </a:r>
            <a:r>
              <a:rPr lang="nl-NL" sz="2400" dirty="0" err="1" smtClean="0"/>
              <a:t>lysozym</a:t>
            </a:r>
            <a:r>
              <a:rPr lang="nl-NL" sz="2400" dirty="0" smtClean="0"/>
              <a:t>. Als de bacterie dit doorstaat en hij wordt doorgeslikt, komt hij via de slokdarm in de maag terecht. </a:t>
            </a:r>
          </a:p>
          <a:p>
            <a:r>
              <a:rPr lang="nl-NL" sz="2400" dirty="0" smtClean="0"/>
              <a:t>In de </a:t>
            </a:r>
            <a:r>
              <a:rPr lang="nl-NL" sz="2400" b="1" dirty="0" smtClean="0"/>
              <a:t>maag</a:t>
            </a:r>
            <a:r>
              <a:rPr lang="nl-NL" sz="2400" dirty="0" smtClean="0"/>
              <a:t> heerst een extreem ongunstig milieu voor bacteriën. Ten eerste heerst daar een lage </a:t>
            </a:r>
            <a:r>
              <a:rPr lang="nl-NL" sz="2400" dirty="0" err="1" smtClean="0"/>
              <a:t>pH</a:t>
            </a:r>
            <a:r>
              <a:rPr lang="nl-NL" sz="2400" dirty="0" smtClean="0"/>
              <a:t>, tussen 1,5 en 2,5. Ten tweede zijn daar eiwitverterende enzymen aanwezig die het celmembraan van bacteriën beschadigen</a:t>
            </a:r>
            <a:endParaRPr lang="nl-NL"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21.3  Eerste afweerlinie 4</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fontScale="85000" lnSpcReduction="10000"/>
          </a:bodyPr>
          <a:lstStyle/>
          <a:p>
            <a:r>
              <a:rPr lang="nl-NL" dirty="0" smtClean="0"/>
              <a:t>Als de bacterie ook de </a:t>
            </a:r>
            <a:r>
              <a:rPr lang="nl-NL" dirty="0" err="1" smtClean="0"/>
              <a:t>pH-schok</a:t>
            </a:r>
            <a:r>
              <a:rPr lang="nl-NL" dirty="0" smtClean="0"/>
              <a:t> en de eiwitverterende enzymen van de maag heeft weten te doorstaan, reist hij verder naar de </a:t>
            </a:r>
            <a:r>
              <a:rPr lang="nl-NL" b="1" dirty="0" err="1" smtClean="0"/>
              <a:t>twaalfvingerige</a:t>
            </a:r>
            <a:r>
              <a:rPr lang="nl-NL" b="1" dirty="0" smtClean="0"/>
              <a:t> darm, dunne darm en dikke darm</a:t>
            </a:r>
            <a:r>
              <a:rPr lang="nl-NL" dirty="0" smtClean="0"/>
              <a:t>. In de dikke darm komt de bacterie allerlei </a:t>
            </a:r>
            <a:r>
              <a:rPr lang="nl-NL" b="1" dirty="0" smtClean="0"/>
              <a:t>autochtone bacteriën </a:t>
            </a:r>
            <a:r>
              <a:rPr lang="nl-NL" dirty="0" smtClean="0"/>
              <a:t>van je darmflora tegen. Deze autochtone bacteriën leven in de dikke darm en helpen onder andere met de vertering van cellulose. De </a:t>
            </a:r>
            <a:r>
              <a:rPr lang="nl-NL" b="1" dirty="0" smtClean="0"/>
              <a:t>autochtone bacteriën scheiden stoffen uit om de vreemde bacterie te bestrijden</a:t>
            </a:r>
            <a:r>
              <a:rPr lang="nl-NL" dirty="0" smtClean="0"/>
              <a:t>. Als de vreemde bacterie dan toch terechtkomt in het dikke darmweefsel, moet deze 'supersterk' zijn geweest. </a:t>
            </a:r>
            <a:r>
              <a:rPr lang="nl-NL" b="1" dirty="0" smtClean="0"/>
              <a:t>Sommige bacteriën kunnen zich inkapselen tot een spore</a:t>
            </a:r>
            <a:r>
              <a:rPr lang="nl-NL" dirty="0" smtClean="0"/>
              <a:t>. Op deze manier overleven ze ongunstige milieus.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err="1" smtClean="0"/>
              <a:t>Voedselvergiftiging</a:t>
            </a:r>
            <a:r>
              <a:rPr lang="en-US" dirty="0" smtClean="0"/>
              <a:t>, </a:t>
            </a:r>
            <a:r>
              <a:rPr lang="en-US" dirty="0" err="1" smtClean="0"/>
              <a:t>bacteriën</a:t>
            </a:r>
            <a:r>
              <a:rPr lang="en-US" dirty="0" smtClean="0"/>
              <a:t> en </a:t>
            </a:r>
            <a:r>
              <a:rPr lang="en-US" dirty="0" err="1" smtClean="0"/>
              <a:t>virussen</a:t>
            </a:r>
            <a:endParaRPr lang="nl-NL" dirty="0"/>
          </a:p>
        </p:txBody>
      </p:sp>
      <p:sp>
        <p:nvSpPr>
          <p:cNvPr id="3" name="Tijdelijke aanduiding voor inhoud 2"/>
          <p:cNvSpPr>
            <a:spLocks noGrp="1"/>
          </p:cNvSpPr>
          <p:nvPr>
            <p:ph idx="1"/>
          </p:nvPr>
        </p:nvSpPr>
        <p:spPr/>
        <p:txBody>
          <a:bodyPr/>
          <a:lstStyle/>
          <a:p>
            <a:endParaRPr lang="en-US" dirty="0" smtClean="0"/>
          </a:p>
          <a:p>
            <a:r>
              <a:rPr lang="nl-NL" dirty="0" smtClean="0">
                <a:hlinkClick r:id="rId2"/>
              </a:rPr>
              <a:t>https://www.youtube.com/watch?v=Pm5J-Us_rvI</a:t>
            </a:r>
            <a:r>
              <a:rPr lang="nl-NL" dirty="0" smtClean="0"/>
              <a:t>  1.14  Voedselvergiftiging</a:t>
            </a:r>
          </a:p>
          <a:p>
            <a:endParaRPr lang="en-US" dirty="0" smtClean="0"/>
          </a:p>
          <a:p>
            <a:r>
              <a:rPr lang="en-US" dirty="0" smtClean="0">
                <a:hlinkClick r:id="rId3"/>
              </a:rPr>
              <a:t>https://www.youtube.com/watch?v=TiMeTQKKQkI</a:t>
            </a:r>
            <a:r>
              <a:rPr lang="en-US" dirty="0" smtClean="0"/>
              <a:t>     </a:t>
            </a:r>
            <a:r>
              <a:rPr lang="en-US" dirty="0" err="1" smtClean="0"/>
              <a:t>Bacteriën</a:t>
            </a:r>
            <a:r>
              <a:rPr lang="en-US" dirty="0" smtClean="0"/>
              <a:t> en </a:t>
            </a:r>
            <a:r>
              <a:rPr lang="en-US" dirty="0" err="1" smtClean="0"/>
              <a:t>virussen</a:t>
            </a:r>
            <a:r>
              <a:rPr lang="en-US" dirty="0" smtClean="0"/>
              <a:t>  1.28</a:t>
            </a:r>
          </a:p>
          <a:p>
            <a:endParaRPr lang="nl-N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Tweede afweerlinie 1</a:t>
            </a:r>
            <a:endParaRPr lang="nl-NL" sz="3200" dirty="0"/>
          </a:p>
        </p:txBody>
      </p:sp>
      <p:sp>
        <p:nvSpPr>
          <p:cNvPr id="3" name="Tijdelijke aanduiding voor inhoud 2"/>
          <p:cNvSpPr>
            <a:spLocks noGrp="1"/>
          </p:cNvSpPr>
          <p:nvPr>
            <p:ph idx="1"/>
          </p:nvPr>
        </p:nvSpPr>
        <p:spPr>
          <a:xfrm>
            <a:off x="457200" y="1052736"/>
            <a:ext cx="8229600" cy="5616624"/>
          </a:xfrm>
        </p:spPr>
        <p:txBody>
          <a:bodyPr>
            <a:normAutofit fontScale="92500" lnSpcReduction="20000"/>
          </a:bodyPr>
          <a:lstStyle/>
          <a:p>
            <a:r>
              <a:rPr lang="nl-NL" dirty="0" smtClean="0"/>
              <a:t>Een ziekteverwekker die door de eerste afweerlinie heen gebroken is, wordt aangepakt door de tweede afweerlinie. De tweede afweerlinie bestaat uit acties van bepaalde witte bloedcellen (macrofagen, granulocyten en '</a:t>
            </a:r>
            <a:r>
              <a:rPr lang="nl-NL" dirty="0" err="1" smtClean="0"/>
              <a:t>natural</a:t>
            </a:r>
            <a:r>
              <a:rPr lang="nl-NL" dirty="0" smtClean="0"/>
              <a:t> killer'-cellen). Het zijn fagocyten die ofwel de ziekteverwekkers zelf ofwel aangetaste lichaamscellen opruimen door ze op te eten ('</a:t>
            </a:r>
            <a:r>
              <a:rPr lang="nl-NL" dirty="0" err="1" smtClean="0"/>
              <a:t>fagocyteren</a:t>
            </a:r>
            <a:r>
              <a:rPr lang="nl-NL" dirty="0" smtClean="0"/>
              <a:t>'). Verder zijn er eiwitten in het bloedplasma en weefselvocht bij betrokken (complementeiwitten en </a:t>
            </a:r>
            <a:r>
              <a:rPr lang="nl-NL" dirty="0" err="1" smtClean="0"/>
              <a:t>interferonen</a:t>
            </a:r>
            <a:r>
              <a:rPr lang="nl-NL" dirty="0" smtClean="0"/>
              <a:t>). Ontstekingsreacties en koorts helpen bij het bestrijden van de ziekteverwekkers. Ook deze afweer is niet-specifiek. Je noemt het de </a:t>
            </a:r>
            <a:r>
              <a:rPr lang="nl-NL" b="1" dirty="0" smtClean="0"/>
              <a:t>interne niet-specifieke afweer</a:t>
            </a:r>
            <a:endParaRPr lang="nl-N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21.4. De tweede afweerlinie 2</a:t>
            </a:r>
            <a:endParaRPr lang="nl-NL" sz="3200" dirty="0"/>
          </a:p>
        </p:txBody>
      </p:sp>
      <p:sp>
        <p:nvSpPr>
          <p:cNvPr id="3" name="Tijdelijke aanduiding voor inhoud 2"/>
          <p:cNvSpPr>
            <a:spLocks noGrp="1"/>
          </p:cNvSpPr>
          <p:nvPr>
            <p:ph idx="1"/>
          </p:nvPr>
        </p:nvSpPr>
        <p:spPr>
          <a:xfrm>
            <a:off x="457200" y="980728"/>
            <a:ext cx="8229600" cy="5688632"/>
          </a:xfrm>
        </p:spPr>
        <p:txBody>
          <a:bodyPr>
            <a:normAutofit/>
          </a:bodyPr>
          <a:lstStyle/>
          <a:p>
            <a:r>
              <a:rPr lang="nl-NL" sz="2400" dirty="0" smtClean="0"/>
              <a:t>Ondanks de barrières van de eerste afweerlinie lukt het toch veel ziekteverwekkers om je lichaam binnen te komen. Dit kan bijvoorbeeld gebeuren via een wondje in de huid of via de slijmvliezen van het ademhalingsstelsel. Zodra een ziekteverwekkend micro-organisme je lichaam is binnengedrongen, spreken we van een </a:t>
            </a:r>
            <a:r>
              <a:rPr lang="nl-NL" sz="2400" b="1" dirty="0" smtClean="0"/>
              <a:t>besmetting</a:t>
            </a:r>
            <a:r>
              <a:rPr lang="nl-NL" sz="2400" dirty="0" smtClean="0"/>
              <a:t>. Als de ziekteverwekker de kans krijgt om zich te vermenigvuldigen in het lichaam, ontstaat er een </a:t>
            </a:r>
            <a:r>
              <a:rPr lang="nl-NL" sz="2400" b="1" dirty="0" smtClean="0"/>
              <a:t>infectie</a:t>
            </a:r>
            <a:r>
              <a:rPr lang="nl-NL" sz="2400" dirty="0" smtClean="0"/>
              <a:t>. De tijd vanaf de besmetting tot het optreden van de eerste ziekteverschijnselen heet </a:t>
            </a:r>
            <a:r>
              <a:rPr lang="nl-NL" sz="2400" b="1" dirty="0" smtClean="0"/>
              <a:t>incubatietijd</a:t>
            </a:r>
            <a:r>
              <a:rPr lang="nl-NL" sz="2400" dirty="0" smtClean="0"/>
              <a:t>.</a:t>
            </a:r>
            <a:endParaRPr lang="nl-NL"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21.4. De tweede afweerlinie 3</a:t>
            </a:r>
            <a:endParaRPr lang="nl-NL" sz="3200" dirty="0"/>
          </a:p>
        </p:txBody>
      </p:sp>
      <p:sp>
        <p:nvSpPr>
          <p:cNvPr id="3" name="Tijdelijke aanduiding voor inhoud 2"/>
          <p:cNvSpPr>
            <a:spLocks noGrp="1"/>
          </p:cNvSpPr>
          <p:nvPr>
            <p:ph idx="1"/>
          </p:nvPr>
        </p:nvSpPr>
        <p:spPr>
          <a:xfrm>
            <a:off x="457200" y="908720"/>
            <a:ext cx="8229600" cy="5760640"/>
          </a:xfrm>
        </p:spPr>
        <p:txBody>
          <a:bodyPr>
            <a:normAutofit/>
          </a:bodyPr>
          <a:lstStyle/>
          <a:p>
            <a:pPr fontAlgn="t"/>
            <a:r>
              <a:rPr lang="nl-NL" sz="2400" dirty="0" smtClean="0"/>
              <a:t>Bij een besmetting zorgen witte bloedcellen, de </a:t>
            </a:r>
            <a:r>
              <a:rPr lang="nl-NL" sz="2400" b="1" dirty="0" smtClean="0"/>
              <a:t>leukocyten</a:t>
            </a:r>
            <a:r>
              <a:rPr lang="nl-NL" sz="2400" dirty="0" smtClean="0"/>
              <a:t>, voor de verdediging. Je hebt ongeveer 5000 - 10.000 leukocyten per mm</a:t>
            </a:r>
            <a:r>
              <a:rPr lang="nl-NL" sz="2400" baseline="30000" dirty="0" smtClean="0"/>
              <a:t>3</a:t>
            </a:r>
            <a:r>
              <a:rPr lang="nl-NL" sz="2400" dirty="0" smtClean="0"/>
              <a:t> bloed. </a:t>
            </a:r>
            <a:br>
              <a:rPr lang="nl-NL" sz="2400" dirty="0" smtClean="0"/>
            </a:br>
            <a:r>
              <a:rPr lang="nl-NL" sz="2400" dirty="0" smtClean="0"/>
              <a:t>Er zijn verschillende typen leukocyten die door vorm en functie van elkaar verschillen:</a:t>
            </a:r>
          </a:p>
          <a:p>
            <a:pPr fontAlgn="t"/>
            <a:r>
              <a:rPr lang="nl-NL" sz="2400" dirty="0" smtClean="0"/>
              <a:t>lymfocyten (27%);</a:t>
            </a:r>
          </a:p>
          <a:p>
            <a:pPr fontAlgn="t"/>
            <a:r>
              <a:rPr lang="nl-NL" sz="2400" dirty="0" err="1" smtClean="0"/>
              <a:t>monocyten</a:t>
            </a:r>
            <a:r>
              <a:rPr lang="nl-NL" sz="2400" dirty="0" smtClean="0"/>
              <a:t> (4%); wanneer </a:t>
            </a:r>
            <a:r>
              <a:rPr lang="nl-NL" sz="2400" dirty="0" err="1" smtClean="0"/>
              <a:t>monocyten</a:t>
            </a:r>
            <a:r>
              <a:rPr lang="nl-NL" sz="2400" dirty="0" smtClean="0"/>
              <a:t> vanuit het bloed in de weefsels terechtkomen, veranderen ze van vorm en worden ze macrofagen genoemd. Zo heb je bijvoorbeeld levermacrofagen (</a:t>
            </a:r>
            <a:r>
              <a:rPr lang="nl-NL" sz="2400" dirty="0" err="1" smtClean="0"/>
              <a:t>Kupffercellen</a:t>
            </a:r>
            <a:r>
              <a:rPr lang="nl-NL" sz="2400" dirty="0" smtClean="0"/>
              <a:t>) en huidmacrofagen (cellen van </a:t>
            </a:r>
            <a:r>
              <a:rPr lang="nl-NL" sz="2400" dirty="0" err="1" smtClean="0"/>
              <a:t>Langerhans</a:t>
            </a:r>
            <a:r>
              <a:rPr lang="nl-NL" sz="2400" dirty="0" smtClean="0"/>
              <a:t>);</a:t>
            </a:r>
          </a:p>
          <a:p>
            <a:pPr fontAlgn="t"/>
            <a:r>
              <a:rPr lang="nl-NL" sz="2400" dirty="0" smtClean="0"/>
              <a:t>granulocyten (64%);</a:t>
            </a:r>
          </a:p>
          <a:p>
            <a:pPr fontAlgn="t"/>
            <a:r>
              <a:rPr lang="nl-NL" sz="2400" dirty="0" smtClean="0"/>
              <a:t>'</a:t>
            </a:r>
            <a:r>
              <a:rPr lang="nl-NL" sz="2400" dirty="0" err="1" smtClean="0"/>
              <a:t>natural</a:t>
            </a:r>
            <a:r>
              <a:rPr lang="nl-NL" sz="2400" dirty="0" smtClean="0"/>
              <a:t> killer' cellen (4%);</a:t>
            </a:r>
          </a:p>
          <a:p>
            <a:pPr fontAlgn="t"/>
            <a:r>
              <a:rPr lang="nl-NL" sz="2400" dirty="0" smtClean="0"/>
              <a:t>mestcellen (1%).</a:t>
            </a:r>
          </a:p>
          <a:p>
            <a:endParaRPr lang="nl-NL"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1133</Words>
  <Application>Microsoft Office PowerPoint</Application>
  <PresentationFormat>Diavoorstelling (4:3)</PresentationFormat>
  <Paragraphs>55</Paragraphs>
  <Slides>17</Slides>
  <Notes>0</Notes>
  <HiddenSlides>0</HiddenSlides>
  <MMClips>0</MMClips>
  <ScaleCrop>false</ScaleCrop>
  <HeadingPairs>
    <vt:vector size="4" baseType="variant">
      <vt:variant>
        <vt:lpstr>Thema</vt:lpstr>
      </vt:variant>
      <vt:variant>
        <vt:i4>1</vt:i4>
      </vt:variant>
      <vt:variant>
        <vt:lpstr>Diatitels</vt:lpstr>
      </vt:variant>
      <vt:variant>
        <vt:i4>17</vt:i4>
      </vt:variant>
    </vt:vector>
  </HeadingPairs>
  <TitlesOfParts>
    <vt:vector size="18" baseType="lpstr">
      <vt:lpstr>Office-thema</vt:lpstr>
      <vt:lpstr>21.3  Eerste afweerlinie 1</vt:lpstr>
      <vt:lpstr>21.3   Bescherming aan de buitenkant:  De huid</vt:lpstr>
      <vt:lpstr>21.3  Eerste afweerlinie 2</vt:lpstr>
      <vt:lpstr>21.3  Eerste afweerlinie 3</vt:lpstr>
      <vt:lpstr>21.3  Eerste afweerlinie 4</vt:lpstr>
      <vt:lpstr>Voedselvergiftiging, bacteriën en virussen</vt:lpstr>
      <vt:lpstr>Tweede afweerlinie 1</vt:lpstr>
      <vt:lpstr>21.4. De tweede afweerlinie 2</vt:lpstr>
      <vt:lpstr>21.4. De tweede afweerlinie 3</vt:lpstr>
      <vt:lpstr>21.4. De tweede afweerlinie 4</vt:lpstr>
      <vt:lpstr>21.4.1. Fagocyten en natural killer cellen</vt:lpstr>
      <vt:lpstr>Fagocytose door een macrofaag</vt:lpstr>
      <vt:lpstr>Virussen: wat daarmee te doen?</vt:lpstr>
      <vt:lpstr>Natural killer-cellen  schematisch</vt:lpstr>
      <vt:lpstr>21.4.2. Ontsteking en koorts 1</vt:lpstr>
      <vt:lpstr>21.4.2. Ontsteking en koorts 2</vt:lpstr>
      <vt:lpstr>21.4.2. Ontsteking en koorts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21.3  Eerste afweerlinie 1</dc:title>
  <dc:creator>hrm</dc:creator>
  <cp:lastModifiedBy>hrm</cp:lastModifiedBy>
  <cp:revision>1</cp:revision>
  <dcterms:created xsi:type="dcterms:W3CDTF">2014-12-11T09:41:17Z</dcterms:created>
  <dcterms:modified xsi:type="dcterms:W3CDTF">2014-12-11T09:42:44Z</dcterms:modified>
</cp:coreProperties>
</file>